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</p:sldIdLst>
  <p:sldSz cx="18288000" cy="10287000"/>
  <p:notesSz cx="6858000" cy="9144000"/>
  <p:embeddedFontLst>
    <p:embeddedFont>
      <p:font typeface="Source Sans Pro" charset="1" panose="020B0503030403020204"/>
      <p:regular r:id="rId6"/>
    </p:embeddedFont>
    <p:embeddedFont>
      <p:font typeface="Source Sans Pro Bold" charset="1" panose="020B0703030403020204"/>
      <p:regular r:id="rId7"/>
    </p:embeddedFont>
    <p:embeddedFont>
      <p:font typeface="Source Sans Pro Italics" charset="1" panose="020B0503030403090204"/>
      <p:regular r:id="rId8"/>
    </p:embeddedFont>
    <p:embeddedFont>
      <p:font typeface="Source Sans Pro Bold Italics" charset="1" panose="020B0703030403090204"/>
      <p:regular r:id="rId9"/>
    </p:embeddedFont>
    <p:embeddedFont>
      <p:font typeface="Playfair Display" charset="1" panose="00000500000000000000"/>
      <p:regular r:id="rId10"/>
    </p:embeddedFont>
    <p:embeddedFont>
      <p:font typeface="Playfair Display Bold" charset="1" panose="00000800000000000000"/>
      <p:regular r:id="rId11"/>
    </p:embeddedFont>
    <p:embeddedFont>
      <p:font typeface="Playfair Display Italics" charset="1" panose="00000500000000000000"/>
      <p:regular r:id="rId12"/>
    </p:embeddedFont>
    <p:embeddedFont>
      <p:font typeface="Playfair Display Bold Italics" charset="1" panose="00000800000000000000"/>
      <p:regular r:id="rId13"/>
    </p:embeddedFont>
    <p:embeddedFont>
      <p:font typeface="Arimo" charset="1" panose="020B0604020202020204"/>
      <p:regular r:id="rId14"/>
    </p:embeddedFont>
    <p:embeddedFont>
      <p:font typeface="Arimo Bold" charset="1" panose="020B0704020202020204"/>
      <p:regular r:id="rId15"/>
    </p:embeddedFont>
    <p:embeddedFont>
      <p:font typeface="Arimo Italics" charset="1" panose="020B0604020202090204"/>
      <p:regular r:id="rId16"/>
    </p:embeddedFont>
    <p:embeddedFont>
      <p:font typeface="Arimo Bold Italics" charset="1" panose="020B070402020209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Bold" charset="1" panose="020B0806030504020204"/>
      <p:regular r:id="rId19"/>
    </p:embeddedFont>
    <p:embeddedFont>
      <p:font typeface="Open Sans Light Italics" charset="1" panose="020B0306030504020204"/>
      <p:regular r:id="rId20"/>
    </p:embeddedFont>
    <p:embeddedFont>
      <p:font typeface="Open Sans Light Bold Italics" charset="1" panose="020B0806030504020204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  <p:embeddedFont>
      <p:font typeface="Open Sans Extra Bold" charset="1" panose="020B0906030804020204"/>
      <p:regular r:id="rId26"/>
    </p:embeddedFont>
    <p:embeddedFont>
      <p:font typeface="Open Sans Extra Bold Italics" charset="1" panose="020B0906030804020204"/>
      <p:regular r:id="rId27"/>
    </p:embeddedFont>
    <p:embeddedFont>
      <p:font typeface="Poppins" charset="1" panose="00000500000000000000"/>
      <p:regular r:id="rId28"/>
    </p:embeddedFont>
    <p:embeddedFont>
      <p:font typeface="Poppins Bold" charset="1" panose="00000800000000000000"/>
      <p:regular r:id="rId29"/>
    </p:embeddedFont>
    <p:embeddedFont>
      <p:font typeface="Poppins Italics" charset="1" panose="00000500000000000000"/>
      <p:regular r:id="rId30"/>
    </p:embeddedFont>
    <p:embeddedFont>
      <p:font typeface="Poppins Bold Italics" charset="1" panose="000008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46" Target="slides/slide15.xml" Type="http://schemas.openxmlformats.org/officeDocument/2006/relationships/slide"/><Relationship Id="rId47" Target="slides/slide16.xml" Type="http://schemas.openxmlformats.org/officeDocument/2006/relationships/slide"/><Relationship Id="rId48" Target="slides/slide17.xml" Type="http://schemas.openxmlformats.org/officeDocument/2006/relationships/slide"/><Relationship Id="rId49" Target="slides/slide1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5.jpe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jpe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jpe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jpe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7.jpe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81608" y="9563152"/>
            <a:ext cx="3302023" cy="102062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347033" y="1685188"/>
            <a:ext cx="1239636" cy="248402"/>
            <a:chOff x="0" y="0"/>
            <a:chExt cx="1652847" cy="33120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31203" cy="331203"/>
              <a:chOff x="0" y="0"/>
              <a:chExt cx="1913890" cy="191389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664779" y="0"/>
              <a:ext cx="331203" cy="331203"/>
              <a:chOff x="0" y="0"/>
              <a:chExt cx="1913890" cy="191389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1321644" y="0"/>
              <a:ext cx="331203" cy="331203"/>
              <a:chOff x="0" y="0"/>
              <a:chExt cx="1913890" cy="191389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1543050" y="0"/>
            <a:ext cx="5781175" cy="8432633"/>
            <a:chOff x="0" y="0"/>
            <a:chExt cx="7708233" cy="11243511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0" t="1378" r="0" b="1378"/>
            <a:stretch>
              <a:fillRect/>
            </a:stretch>
          </p:blipFill>
          <p:spPr>
            <a:xfrm>
              <a:off x="0" y="0"/>
              <a:ext cx="7708233" cy="11243511"/>
            </a:xfrm>
            <a:prstGeom prst="rect">
              <a:avLst/>
            </a:prstGeom>
          </p:spPr>
        </p:pic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10338" y="8067288"/>
            <a:ext cx="2184126" cy="73068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3781095" y="7829978"/>
            <a:ext cx="596008" cy="609302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356558" y="2238577"/>
            <a:ext cx="8554998" cy="112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7"/>
              </a:lnSpc>
            </a:pPr>
            <a:r>
              <a:rPr lang="en-US" sz="4082">
                <a:solidFill>
                  <a:srgbClr val="8C52FF"/>
                </a:solidFill>
                <a:latin typeface="Arimo Bold"/>
              </a:rPr>
              <a:t>DETECTION OF DROWSINESS OF </a:t>
            </a:r>
          </a:p>
          <a:p>
            <a:pPr>
              <a:lnSpc>
                <a:spcPts val="4327"/>
              </a:lnSpc>
            </a:pPr>
            <a:r>
              <a:rPr lang="en-US" sz="4082">
                <a:solidFill>
                  <a:srgbClr val="8C52FF"/>
                </a:solidFill>
                <a:latin typeface="Arimo Bold"/>
              </a:rPr>
              <a:t>DRIVER’S FACE THROUGH IOT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03394" y="7687103"/>
            <a:ext cx="3680356" cy="447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FCC287"/>
                </a:solidFill>
                <a:latin typeface="Poppins Bold"/>
              </a:rPr>
              <a:t>LETS GET STARTED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96771" y="3917863"/>
            <a:ext cx="4277678" cy="379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1"/>
              </a:lnSpc>
            </a:pPr>
            <a:r>
              <a:rPr lang="en-US" sz="2729">
                <a:solidFill>
                  <a:srgbClr val="000000"/>
                </a:solidFill>
                <a:latin typeface="Open Sans"/>
              </a:rPr>
              <a:t>By Group - 4</a:t>
            </a:r>
          </a:p>
          <a:p>
            <a:pPr>
              <a:lnSpc>
                <a:spcPts val="3821"/>
              </a:lnSpc>
            </a:pPr>
            <a:r>
              <a:rPr lang="en-US" sz="2729">
                <a:solidFill>
                  <a:srgbClr val="000000"/>
                </a:solidFill>
                <a:latin typeface="Open Sans"/>
              </a:rPr>
              <a:t>Nipun Rajput</a:t>
            </a:r>
          </a:p>
          <a:p>
            <a:pPr>
              <a:lnSpc>
                <a:spcPts val="3821"/>
              </a:lnSpc>
            </a:pPr>
            <a:r>
              <a:rPr lang="en-US" sz="2729">
                <a:solidFill>
                  <a:srgbClr val="000000"/>
                </a:solidFill>
                <a:latin typeface="Open Sans"/>
              </a:rPr>
              <a:t>Ketan Thakur</a:t>
            </a:r>
          </a:p>
          <a:p>
            <a:pPr>
              <a:lnSpc>
                <a:spcPts val="3821"/>
              </a:lnSpc>
            </a:pPr>
            <a:r>
              <a:rPr lang="en-US" sz="2729">
                <a:solidFill>
                  <a:srgbClr val="000000"/>
                </a:solidFill>
                <a:latin typeface="Open Sans Italics"/>
              </a:rPr>
              <a:t>Godavarthi Sai Nikhil</a:t>
            </a:r>
          </a:p>
          <a:p>
            <a:pPr>
              <a:lnSpc>
                <a:spcPts val="3821"/>
              </a:lnSpc>
            </a:pPr>
            <a:r>
              <a:rPr lang="en-US" sz="2729">
                <a:solidFill>
                  <a:srgbClr val="000000"/>
                </a:solidFill>
                <a:latin typeface="Open Sans Italics"/>
              </a:rPr>
              <a:t>Utkarsh Singh </a:t>
            </a:r>
          </a:p>
          <a:p>
            <a:pPr algn="ctr">
              <a:lnSpc>
                <a:spcPts val="3821"/>
              </a:lnSpc>
            </a:pPr>
          </a:p>
          <a:p>
            <a:pPr algn="ctr">
              <a:lnSpc>
                <a:spcPts val="3821"/>
              </a:lnSpc>
            </a:pPr>
            <a:r>
              <a:rPr lang="en-US" sz="2729">
                <a:solidFill>
                  <a:srgbClr val="000000"/>
                </a:solidFill>
                <a:latin typeface="Open Sans"/>
              </a:rPr>
              <a:t>Mentor : Dr. Nirupama MP</a:t>
            </a:r>
          </a:p>
          <a:p>
            <a:pPr algn="ctr">
              <a:lnSpc>
                <a:spcPts val="3821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69075"/>
            <a:ext cx="13576821" cy="5717925"/>
            <a:chOff x="0" y="0"/>
            <a:chExt cx="17533943" cy="738448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7533944" cy="7384480"/>
            </a:xfrm>
            <a:custGeom>
              <a:avLst/>
              <a:gdLst/>
              <a:ahLst/>
              <a:cxnLst/>
              <a:rect r="r" b="b" t="t" l="l"/>
              <a:pathLst>
                <a:path h="7384480" w="17533944">
                  <a:moveTo>
                    <a:pt x="0" y="0"/>
                  </a:moveTo>
                  <a:lnTo>
                    <a:pt x="17533944" y="0"/>
                  </a:lnTo>
                  <a:lnTo>
                    <a:pt x="17533944" y="7384480"/>
                  </a:lnTo>
                  <a:lnTo>
                    <a:pt x="0" y="7384480"/>
                  </a:lnTo>
                  <a:close/>
                </a:path>
              </a:pathLst>
            </a:custGeom>
            <a:solidFill>
              <a:srgbClr val="FCC287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64980" y="5042818"/>
            <a:ext cx="6020419" cy="606452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542419" y="1028700"/>
            <a:ext cx="8745581" cy="5982703"/>
            <a:chOff x="0" y="0"/>
            <a:chExt cx="11660775" cy="797693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10088" t="0" r="20414" b="0"/>
            <a:stretch>
              <a:fillRect/>
            </a:stretch>
          </p:blipFill>
          <p:spPr>
            <a:xfrm>
              <a:off x="0" y="0"/>
              <a:ext cx="11660775" cy="797693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988207" y="1703490"/>
            <a:ext cx="1239636" cy="248402"/>
            <a:chOff x="0" y="0"/>
            <a:chExt cx="1652847" cy="33120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31203" cy="331203"/>
              <a:chOff x="0" y="0"/>
              <a:chExt cx="1913890" cy="191389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664779" y="0"/>
              <a:ext cx="331203" cy="331203"/>
              <a:chOff x="0" y="0"/>
              <a:chExt cx="1913890" cy="191389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1644" y="0"/>
              <a:ext cx="331203" cy="331203"/>
              <a:chOff x="0" y="0"/>
              <a:chExt cx="1913890" cy="191389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970392" y="655323"/>
            <a:ext cx="1144054" cy="74675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27843" y="5750497"/>
            <a:ext cx="4135693" cy="3355081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924176" y="2197783"/>
            <a:ext cx="6012900" cy="208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9"/>
              </a:lnSpc>
            </a:pPr>
            <a:r>
              <a:rPr lang="en-US" sz="3970">
                <a:solidFill>
                  <a:srgbClr val="000000"/>
                </a:solidFill>
                <a:latin typeface="Playfair Display Bold"/>
              </a:rPr>
              <a:t>3. </a:t>
            </a:r>
            <a:r>
              <a:rPr lang="en-US" sz="3970">
                <a:solidFill>
                  <a:srgbClr val="000000"/>
                </a:solidFill>
                <a:latin typeface="Playfair Display Bold"/>
              </a:rPr>
              <a:t>Eye</a:t>
            </a:r>
            <a:r>
              <a:rPr lang="en-US" sz="3970">
                <a:solidFill>
                  <a:srgbClr val="000000"/>
                </a:solidFill>
                <a:latin typeface="Playfair Display Bold"/>
              </a:rPr>
              <a:t> state determination</a:t>
            </a:r>
          </a:p>
          <a:p>
            <a:pPr>
              <a:lnSpc>
                <a:spcPts val="5559"/>
              </a:lnSpc>
            </a:pPr>
            <a:r>
              <a:rPr lang="en-US" sz="3970">
                <a:solidFill>
                  <a:srgbClr val="000000"/>
                </a:solidFill>
                <a:latin typeface="Playfair Display Bold"/>
              </a:rPr>
              <a:t>4. </a:t>
            </a:r>
            <a:r>
              <a:rPr lang="en-US" sz="3970">
                <a:solidFill>
                  <a:srgbClr val="000000"/>
                </a:solidFill>
                <a:latin typeface="Playfair Display Bold"/>
              </a:rPr>
              <a:t>Drowsiness detection</a:t>
            </a:r>
          </a:p>
          <a:p>
            <a:pPr algn="ctr">
              <a:lnSpc>
                <a:spcPts val="555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6674806" y="4867346"/>
            <a:ext cx="5512571" cy="551257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name="Group 4" id="4"/>
          <p:cNvGrpSpPr/>
          <p:nvPr/>
        </p:nvGrpSpPr>
        <p:grpSpPr>
          <a:xfrm rot="8100000">
            <a:off x="-3899377" y="148729"/>
            <a:ext cx="5512571" cy="551257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6974191" y="5166731"/>
            <a:ext cx="4913801" cy="4913801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8100000">
            <a:off x="-3599992" y="448114"/>
            <a:ext cx="4913801" cy="491380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2700000">
            <a:off x="16427594" y="222263"/>
            <a:ext cx="4318924" cy="4318924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8100000">
            <a:off x="-2458517" y="5987459"/>
            <a:ext cx="4318924" cy="4318924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16662152" y="456822"/>
            <a:ext cx="3849807" cy="3849807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8100000">
            <a:off x="-2223959" y="6222017"/>
            <a:ext cx="3849807" cy="3849807"/>
            <a:chOff x="0" y="0"/>
            <a:chExt cx="1913890" cy="191389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2700000">
            <a:off x="17164693" y="1856966"/>
            <a:ext cx="4709701" cy="4709701"/>
            <a:chOff x="0" y="0"/>
            <a:chExt cx="1913890" cy="191389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8100000">
            <a:off x="-3586394" y="3961979"/>
            <a:ext cx="4709701" cy="4709701"/>
            <a:chOff x="0" y="0"/>
            <a:chExt cx="1913890" cy="191389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name="Group 22" id="22"/>
          <p:cNvGrpSpPr/>
          <p:nvPr/>
        </p:nvGrpSpPr>
        <p:grpSpPr>
          <a:xfrm rot="-2700000">
            <a:off x="17255390" y="1856966"/>
            <a:ext cx="4709701" cy="4709701"/>
            <a:chOff x="0" y="0"/>
            <a:chExt cx="1913890" cy="191389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name="Group 24" id="24"/>
          <p:cNvGrpSpPr/>
          <p:nvPr/>
        </p:nvGrpSpPr>
        <p:grpSpPr>
          <a:xfrm rot="8100000">
            <a:off x="-3677091" y="3961979"/>
            <a:ext cx="4709701" cy="4709701"/>
            <a:chOff x="0" y="0"/>
            <a:chExt cx="1913890" cy="1913890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name="Group 26" id="26"/>
          <p:cNvGrpSpPr/>
          <p:nvPr/>
        </p:nvGrpSpPr>
        <p:grpSpPr>
          <a:xfrm rot="2700000">
            <a:off x="17511171" y="2112747"/>
            <a:ext cx="4198138" cy="4198138"/>
            <a:chOff x="0" y="0"/>
            <a:chExt cx="1913890" cy="1913890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-8100000">
            <a:off x="-3421309" y="4217761"/>
            <a:ext cx="4198138" cy="4198138"/>
            <a:chOff x="0" y="0"/>
            <a:chExt cx="1913890" cy="1913890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813927" y="603019"/>
            <a:ext cx="7959572" cy="9080962"/>
            <a:chOff x="0" y="0"/>
            <a:chExt cx="10612763" cy="12107949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85725"/>
              <a:ext cx="5289391" cy="966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19"/>
                </a:lnSpc>
              </a:pPr>
              <a:r>
                <a:rPr lang="en-US" sz="4370">
                  <a:solidFill>
                    <a:srgbClr val="FF1616"/>
                  </a:solidFill>
                  <a:latin typeface="Playfair Display Bold"/>
                </a:rPr>
                <a:t>Block Diagram </a:t>
              </a:r>
            </a:p>
          </p:txBody>
        </p:sp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2"/>
            <a:srcRect l="15507" t="0" r="14483" b="0"/>
            <a:stretch>
              <a:fillRect/>
            </a:stretch>
          </p:blipFill>
          <p:spPr>
            <a:xfrm flipH="false" flipV="false" rot="0">
              <a:off x="1367209" y="1360370"/>
              <a:ext cx="9245554" cy="2427248"/>
            </a:xfrm>
            <a:prstGeom prst="rect">
              <a:avLst/>
            </a:prstGeom>
          </p:spPr>
        </p:pic>
        <p:pic>
          <p:nvPicPr>
            <p:cNvPr name="Picture 33" id="33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1795761" y="1859001"/>
              <a:ext cx="1181374" cy="1181374"/>
            </a:xfrm>
            <a:prstGeom prst="rect">
              <a:avLst/>
            </a:prstGeom>
          </p:spPr>
        </p:pic>
        <p:pic>
          <p:nvPicPr>
            <p:cNvPr name="Picture 34" id="34"/>
            <p:cNvPicPr>
              <a:picLocks noChangeAspect="true"/>
            </p:cNvPicPr>
            <p:nvPr/>
          </p:nvPicPr>
          <p:blipFill>
            <a:blip r:embed="rId4"/>
            <a:srcRect l="13601" t="0" r="13601" b="0"/>
            <a:stretch>
              <a:fillRect/>
            </a:stretch>
          </p:blipFill>
          <p:spPr>
            <a:xfrm flipH="false" flipV="false" rot="0">
              <a:off x="1367209" y="4067682"/>
              <a:ext cx="9245554" cy="2334304"/>
            </a:xfrm>
            <a:prstGeom prst="rect">
              <a:avLst/>
            </a:prstGeom>
          </p:spPr>
        </p:pic>
        <p:pic>
          <p:nvPicPr>
            <p:cNvPr name="Picture 35" id="35"/>
            <p:cNvPicPr>
              <a:picLocks noChangeAspect="true"/>
            </p:cNvPicPr>
            <p:nvPr/>
          </p:nvPicPr>
          <p:blipFill>
            <a:blip r:embed="rId4"/>
            <a:srcRect l="15394" t="0" r="15394" b="0"/>
            <a:stretch>
              <a:fillRect/>
            </a:stretch>
          </p:blipFill>
          <p:spPr>
            <a:xfrm flipH="false" flipV="false" rot="0">
              <a:off x="1367209" y="6740729"/>
              <a:ext cx="9245554" cy="2455256"/>
            </a:xfrm>
            <a:prstGeom prst="rect">
              <a:avLst/>
            </a:prstGeom>
          </p:spPr>
        </p:pic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4"/>
            <a:srcRect l="13601" t="0" r="13601" b="0"/>
            <a:stretch>
              <a:fillRect/>
            </a:stretch>
          </p:blipFill>
          <p:spPr>
            <a:xfrm flipH="false" flipV="false" rot="0">
              <a:off x="1367209" y="9522634"/>
              <a:ext cx="9245554" cy="2334304"/>
            </a:xfrm>
            <a:prstGeom prst="rect">
              <a:avLst/>
            </a:prstGeom>
          </p:spPr>
        </p:pic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795761" y="4644146"/>
              <a:ext cx="1181374" cy="1181374"/>
            </a:xfrm>
            <a:prstGeom prst="rect">
              <a:avLst/>
            </a:prstGeom>
          </p:spPr>
        </p:pic>
        <p:pic>
          <p:nvPicPr>
            <p:cNvPr name="Picture 38" id="38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1727726" y="7309634"/>
              <a:ext cx="1317446" cy="1317446"/>
            </a:xfrm>
            <a:prstGeom prst="rect">
              <a:avLst/>
            </a:prstGeom>
          </p:spPr>
        </p:pic>
        <p:pic>
          <p:nvPicPr>
            <p:cNvPr name="Picture 39" id="39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1795761" y="10065081"/>
              <a:ext cx="1249410" cy="1249410"/>
            </a:xfrm>
            <a:prstGeom prst="rect">
              <a:avLst/>
            </a:prstGeom>
          </p:spPr>
        </p:pic>
        <p:sp>
          <p:nvSpPr>
            <p:cNvPr name="TextBox 40" id="40"/>
            <p:cNvSpPr txBox="true"/>
            <p:nvPr/>
          </p:nvSpPr>
          <p:spPr>
            <a:xfrm rot="0">
              <a:off x="3285739" y="1631018"/>
              <a:ext cx="7024643" cy="1876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1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000000"/>
                  </a:solidFill>
                  <a:latin typeface="Playfair Display Bold"/>
                </a:rPr>
                <a:t>Face, eye, and sleepiness detection are the three steps of the proposed method. 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3285739" y="4285002"/>
              <a:ext cx="7024643" cy="2455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6"/>
                </a:lnSpc>
              </a:pPr>
              <a:r>
                <a:rPr lang="en-US" sz="2675">
                  <a:solidFill>
                    <a:srgbClr val="000000"/>
                  </a:solidFill>
                  <a:latin typeface="Playfair Display Bold"/>
                </a:rPr>
                <a:t>The images from the tracked eye are used to identify drowsiness and create warning alarms. </a:t>
              </a:r>
            </a:p>
            <a:p>
              <a:pPr>
                <a:lnSpc>
                  <a:spcPts val="3746"/>
                </a:lnSpc>
              </a:pP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3285739" y="6860517"/>
              <a:ext cx="7024643" cy="2348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69"/>
                </a:lnSpc>
              </a:pPr>
              <a:r>
                <a:rPr lang="en-US" sz="2549">
                  <a:solidFill>
                    <a:srgbClr val="000000"/>
                  </a:solidFill>
                  <a:latin typeface="Playfair Display Bold"/>
                </a:rPr>
                <a:t>The face detection algorithm starts with image frames that have been collected and then processes them. </a:t>
              </a:r>
            </a:p>
            <a:p>
              <a:pPr algn="ctr">
                <a:lnSpc>
                  <a:spcPts val="3569"/>
                </a:lnSpc>
              </a:pP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3433058" y="9563501"/>
              <a:ext cx="6730004" cy="2544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84"/>
                </a:lnSpc>
              </a:pPr>
              <a:r>
                <a:rPr lang="en-US" sz="2774">
                  <a:solidFill>
                    <a:srgbClr val="000000"/>
                  </a:solidFill>
                  <a:latin typeface="Playfair Display Bold"/>
                </a:rPr>
                <a:t>Euclidian distance is then used to monitor the eyes of the discovered face</a:t>
              </a:r>
            </a:p>
            <a:p>
              <a:pPr>
                <a:lnSpc>
                  <a:spcPts val="3884"/>
                </a:lnSpc>
              </a:pPr>
            </a:p>
          </p:txBody>
        </p:sp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8"/>
          <a:srcRect l="2960" t="0" r="10248" b="0"/>
          <a:stretch>
            <a:fillRect/>
          </a:stretch>
        </p:blipFill>
        <p:spPr>
          <a:xfrm flipH="false" flipV="false" rot="0">
            <a:off x="10252813" y="190797"/>
            <a:ext cx="6027166" cy="98263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27372" y="5831040"/>
            <a:ext cx="8016098" cy="3150186"/>
            <a:chOff x="0" y="0"/>
            <a:chExt cx="10688131" cy="420024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187" r="0" b="2183"/>
            <a:stretch>
              <a:fillRect/>
            </a:stretch>
          </p:blipFill>
          <p:spPr>
            <a:xfrm flipH="false" flipV="false" rot="0">
              <a:off x="0" y="0"/>
              <a:ext cx="5344065" cy="4200248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5344065" y="0"/>
              <a:ext cx="5344065" cy="4200248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127902" y="2145104"/>
            <a:ext cx="8016098" cy="3182657"/>
            <a:chOff x="0" y="0"/>
            <a:chExt cx="10688131" cy="424354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2085" r="0" b="2085"/>
            <a:stretch>
              <a:fillRect/>
            </a:stretch>
          </p:blipFill>
          <p:spPr>
            <a:xfrm flipH="false" flipV="false" rot="0">
              <a:off x="5332594" y="0"/>
              <a:ext cx="5355537" cy="4243543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332594" cy="4243543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9363463" y="2157870"/>
            <a:ext cx="7960014" cy="3169891"/>
            <a:chOff x="0" y="0"/>
            <a:chExt cx="10613352" cy="422652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rcRect l="0" t="785" r="0" b="785"/>
            <a:stretch>
              <a:fillRect/>
            </a:stretch>
          </p:blipFill>
          <p:spPr>
            <a:xfrm flipH="false" flipV="false" rot="0">
              <a:off x="5269287" y="0"/>
              <a:ext cx="5344065" cy="4226521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7"/>
            <a:srcRect l="0" t="0" r="0" b="2766"/>
            <a:stretch>
              <a:fillRect/>
            </a:stretch>
          </p:blipFill>
          <p:spPr>
            <a:xfrm flipH="false" flipV="false" rot="0">
              <a:off x="0" y="0"/>
              <a:ext cx="5344065" cy="4226521"/>
            </a:xfrm>
            <a:prstGeom prst="rect">
              <a:avLst/>
            </a:prstGeom>
          </p:spPr>
        </p:pic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4325879" cy="2211606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27902" y="1095375"/>
            <a:ext cx="16195575" cy="656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4800">
                <a:solidFill>
                  <a:srgbClr val="000000"/>
                </a:solidFill>
                <a:latin typeface="Playfair Display Bold"/>
              </a:rPr>
              <a:t>EXPERIMENTAL RESULTS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292489">
            <a:off x="16662683" y="180468"/>
            <a:ext cx="3765873" cy="376587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name="Group 4" id="4"/>
          <p:cNvGrpSpPr/>
          <p:nvPr/>
        </p:nvGrpSpPr>
        <p:grpSpPr>
          <a:xfrm rot="-1871429">
            <a:off x="16652357" y="9174812"/>
            <a:ext cx="2853197" cy="2853197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name="Group 6" id="6"/>
          <p:cNvGrpSpPr/>
          <p:nvPr/>
        </p:nvGrpSpPr>
        <p:grpSpPr>
          <a:xfrm rot="2107510">
            <a:off x="16867206" y="384990"/>
            <a:ext cx="3356827" cy="3356827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3528570">
            <a:off x="16807313" y="9329768"/>
            <a:ext cx="2543286" cy="2543286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3292489">
            <a:off x="15888221" y="-2840850"/>
            <a:ext cx="2950441" cy="2950441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2107510">
            <a:off x="16048458" y="-2680613"/>
            <a:ext cx="2629967" cy="2629967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3292489">
            <a:off x="16596734" y="-1851884"/>
            <a:ext cx="3217398" cy="3217398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-1871429">
            <a:off x="17326098" y="7678670"/>
            <a:ext cx="2437648" cy="2437648"/>
            <a:chOff x="0" y="0"/>
            <a:chExt cx="1913890" cy="191389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-3292489">
            <a:off x="16657775" y="-1862509"/>
            <a:ext cx="3217398" cy="3217398"/>
            <a:chOff x="0" y="0"/>
            <a:chExt cx="1913890" cy="191389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-1871429">
            <a:off x="17371684" y="7689875"/>
            <a:ext cx="2437648" cy="2437648"/>
            <a:chOff x="0" y="0"/>
            <a:chExt cx="1913890" cy="191389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2107510">
            <a:off x="16832511" y="-1687774"/>
            <a:ext cx="2867928" cy="2867928"/>
            <a:chOff x="0" y="0"/>
            <a:chExt cx="1913890" cy="191389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3528570">
            <a:off x="17504071" y="7822263"/>
            <a:ext cx="2172873" cy="2172873"/>
            <a:chOff x="0" y="0"/>
            <a:chExt cx="1913890" cy="1913890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389391" y="1028700"/>
            <a:ext cx="15532806" cy="8508852"/>
            <a:chOff x="0" y="0"/>
            <a:chExt cx="20710407" cy="11345136"/>
          </a:xfrm>
        </p:grpSpPr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2">
              <a:alphaModFix amt="90000"/>
            </a:blip>
            <a:srcRect l="0" t="0" r="0" b="2876"/>
            <a:stretch>
              <a:fillRect/>
            </a:stretch>
          </p:blipFill>
          <p:spPr>
            <a:xfrm flipH="false" flipV="false" rot="0">
              <a:off x="4840985" y="2193659"/>
              <a:ext cx="15869423" cy="9151477"/>
            </a:xfrm>
            <a:prstGeom prst="rect">
              <a:avLst/>
            </a:prstGeom>
          </p:spPr>
        </p:pic>
        <p:pic>
          <p:nvPicPr>
            <p:cNvPr name="Picture 28" id="2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628340" y="8406735"/>
              <a:ext cx="2618066" cy="739604"/>
            </a:xfrm>
            <a:prstGeom prst="rect">
              <a:avLst/>
            </a:prstGeom>
          </p:spPr>
        </p:pic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2774964">
              <a:off x="16777942" y="1830675"/>
              <a:ext cx="4033788" cy="1442079"/>
            </a:xfrm>
            <a:prstGeom prst="rect">
              <a:avLst/>
            </a:prstGeom>
          </p:spPr>
        </p:pic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3937373" y="3720427"/>
              <a:ext cx="5770001" cy="1573637"/>
            </a:xfrm>
            <a:prstGeom prst="rect">
              <a:avLst/>
            </a:prstGeom>
          </p:spPr>
        </p:pic>
        <p:sp>
          <p:nvSpPr>
            <p:cNvPr name="TextBox 31" id="31"/>
            <p:cNvSpPr txBox="true"/>
            <p:nvPr/>
          </p:nvSpPr>
          <p:spPr>
            <a:xfrm rot="0">
              <a:off x="850904" y="-104775"/>
              <a:ext cx="7691397" cy="1252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6"/>
                </a:lnSpc>
              </a:pPr>
              <a:r>
                <a:rPr lang="en-US" sz="5697">
                  <a:solidFill>
                    <a:srgbClr val="000000"/>
                  </a:solidFill>
                  <a:latin typeface="Playfair Display Bold Italics"/>
                </a:rPr>
                <a:t>Circuit Diagram: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319307" y="7694540"/>
              <a:ext cx="2618066" cy="753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49"/>
                </a:lnSpc>
              </a:pPr>
              <a:r>
                <a:rPr lang="en-US" sz="3392">
                  <a:solidFill>
                    <a:srgbClr val="000000"/>
                  </a:solidFill>
                  <a:latin typeface="Playfair Display Bold"/>
                </a:rPr>
                <a:t>Buzzer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3264278" y="1060144"/>
              <a:ext cx="3831143" cy="7329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17"/>
                </a:lnSpc>
              </a:pPr>
              <a:r>
                <a:rPr lang="en-US" sz="3298">
                  <a:solidFill>
                    <a:srgbClr val="000000"/>
                  </a:solidFill>
                  <a:latin typeface="Playfair Display Bold"/>
                </a:rPr>
                <a:t>LCD Display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4300493"/>
              <a:ext cx="3862346" cy="753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49"/>
                </a:lnSpc>
              </a:pPr>
              <a:r>
                <a:rPr lang="en-US" sz="3392">
                  <a:solidFill>
                    <a:srgbClr val="000000"/>
                  </a:solidFill>
                  <a:latin typeface="Playfair Display Bold"/>
                </a:rPr>
                <a:t>Raspberry pi 4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81439" y="355346"/>
            <a:ext cx="12783907" cy="957630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-5400000">
            <a:off x="-3756714" y="4434524"/>
            <a:ext cx="10311110" cy="1417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000000"/>
                </a:solidFill>
                <a:latin typeface="Open Sans Extra Bold"/>
              </a:rPr>
              <a:t>DEMONSTRATION</a:t>
            </a:r>
          </a:p>
        </p:txBody>
      </p:sp>
      <p:sp>
        <p:nvSpPr>
          <p:cNvPr name="TextBox 4" id="4"/>
          <p:cNvSpPr txBox="true"/>
          <p:nvPr/>
        </p:nvSpPr>
        <p:spPr>
          <a:xfrm rot="5400000">
            <a:off x="11171870" y="4422470"/>
            <a:ext cx="10311110" cy="1417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000000"/>
                </a:solidFill>
                <a:latin typeface="Open Sans Extra Bold"/>
              </a:rPr>
              <a:t>DEMONSTRATION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71925" y="3642207"/>
            <a:ext cx="4114800" cy="411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86557" y="866775"/>
            <a:ext cx="1551488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ROLE AND CONTRIBUTION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036813"/>
            <a:ext cx="4961632" cy="10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1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KETAN THAKUR </a:t>
            </a:r>
          </a:p>
          <a:p>
            <a:pPr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SOFTWARE/CODING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489537"/>
            <a:ext cx="4647605" cy="10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1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NIPUN RAJPUT </a:t>
            </a:r>
          </a:p>
          <a:p>
            <a:pPr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PRESENTATIONS</a:t>
            </a:r>
            <a:r>
              <a:rPr lang="en-US" sz="2700">
                <a:solidFill>
                  <a:srgbClr val="000000"/>
                </a:solidFill>
                <a:latin typeface="Open Sans"/>
              </a:rPr>
              <a:t>/CODING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669622"/>
            <a:ext cx="7730728" cy="10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1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GODAVARTHI SAI NIKHIL </a:t>
            </a:r>
          </a:p>
          <a:p>
            <a:pPr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HARDWARE/REPORTS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197468"/>
            <a:ext cx="5111204" cy="10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1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UTKARSH SINGH</a:t>
            </a:r>
          </a:p>
          <a:p>
            <a:pPr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HARDWARE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71925" y="7661757"/>
            <a:ext cx="41148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TEAMWORK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82713"/>
            <a:ext cx="18288000" cy="5575587"/>
            <a:chOff x="0" y="0"/>
            <a:chExt cx="23618250" cy="720065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618250" cy="7200657"/>
            </a:xfrm>
            <a:custGeom>
              <a:avLst/>
              <a:gdLst/>
              <a:ahLst/>
              <a:cxnLst/>
              <a:rect r="r" b="b" t="t" l="l"/>
              <a:pathLst>
                <a:path h="7200657" w="23618250">
                  <a:moveTo>
                    <a:pt x="0" y="0"/>
                  </a:moveTo>
                  <a:lnTo>
                    <a:pt x="23618250" y="0"/>
                  </a:lnTo>
                  <a:lnTo>
                    <a:pt x="23618250" y="7200657"/>
                  </a:lnTo>
                  <a:lnTo>
                    <a:pt x="0" y="7200657"/>
                  </a:lnTo>
                  <a:close/>
                </a:path>
              </a:pathLst>
            </a:custGeom>
            <a:solidFill>
              <a:srgbClr val="FCC28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800098" y="0"/>
            <a:ext cx="5835443" cy="10287000"/>
            <a:chOff x="0" y="0"/>
            <a:chExt cx="7780591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4934" t="0" r="9976" b="0"/>
            <a:stretch>
              <a:fillRect/>
            </a:stretch>
          </p:blipFill>
          <p:spPr>
            <a:xfrm>
              <a:off x="0" y="0"/>
              <a:ext cx="7780591" cy="13716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8977102" y="1588437"/>
            <a:ext cx="1239636" cy="248402"/>
            <a:chOff x="0" y="0"/>
            <a:chExt cx="1652847" cy="33120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31203" cy="331203"/>
              <a:chOff x="0" y="0"/>
              <a:chExt cx="1913890" cy="191389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64779" y="0"/>
              <a:ext cx="331203" cy="331203"/>
              <a:chOff x="0" y="0"/>
              <a:chExt cx="1913890" cy="191389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1321644" y="0"/>
              <a:ext cx="331203" cy="331203"/>
              <a:chOff x="0" y="0"/>
              <a:chExt cx="1913890" cy="191389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</p:grpSp>
      <p:sp>
        <p:nvSpPr>
          <p:cNvPr name="TextBox 13" id="13"/>
          <p:cNvSpPr txBox="true"/>
          <p:nvPr/>
        </p:nvSpPr>
        <p:spPr>
          <a:xfrm rot="0">
            <a:off x="8977102" y="2031481"/>
            <a:ext cx="4386662" cy="1070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2"/>
              </a:lnSpc>
            </a:pPr>
            <a:r>
              <a:rPr lang="en-US" sz="3954">
                <a:solidFill>
                  <a:srgbClr val="000000"/>
                </a:solidFill>
                <a:latin typeface="Playfair Display Bold Italics"/>
              </a:rPr>
              <a:t>Future Scope and Application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26942" y="-3267994"/>
            <a:ext cx="6020419" cy="606452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913916" y="2500062"/>
            <a:ext cx="1772365" cy="592937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22451" y="7303836"/>
            <a:ext cx="791259" cy="545969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881292" y="4326786"/>
            <a:ext cx="10255859" cy="43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2312" indent="-331156" lvl="1">
              <a:lnSpc>
                <a:spcPts val="4294"/>
              </a:lnSpc>
              <a:buFont typeface="Arial"/>
              <a:buChar char="•"/>
            </a:pPr>
            <a:r>
              <a:rPr lang="en-US" sz="3067">
                <a:solidFill>
                  <a:srgbClr val="000000"/>
                </a:solidFill>
                <a:latin typeface="Playfair Display"/>
              </a:rPr>
              <a:t> The device can also be attached to the accelerator to reduce the vehicle's speed to reduce the number of the accident. </a:t>
            </a:r>
          </a:p>
          <a:p>
            <a:pPr marL="662312" indent="-331156" lvl="1">
              <a:lnSpc>
                <a:spcPts val="4294"/>
              </a:lnSpc>
              <a:buFont typeface="Arial"/>
              <a:buChar char="•"/>
            </a:pPr>
            <a:r>
              <a:rPr lang="en-US" sz="3067">
                <a:solidFill>
                  <a:srgbClr val="000000"/>
                </a:solidFill>
                <a:latin typeface="Playfair Display"/>
              </a:rPr>
              <a:t>The system can be improved even more by employing an infrared camera for better picture quality in a variety of lighting circumstances, as well as for persons with brown complexions and small eyes.</a:t>
            </a:r>
          </a:p>
          <a:p>
            <a:pPr>
              <a:lnSpc>
                <a:spcPts val="4294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96577">
            <a:off x="14260116" y="8949097"/>
            <a:ext cx="3818299" cy="3818299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name="Group 4" id="4"/>
          <p:cNvGrpSpPr/>
          <p:nvPr/>
        </p:nvGrpSpPr>
        <p:grpSpPr>
          <a:xfrm rot="5922473">
            <a:off x="-2427097" y="6087016"/>
            <a:ext cx="3818299" cy="3818299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name="Group 6" id="6"/>
          <p:cNvGrpSpPr/>
          <p:nvPr/>
        </p:nvGrpSpPr>
        <p:grpSpPr>
          <a:xfrm rot="5103422">
            <a:off x="14467486" y="9156467"/>
            <a:ext cx="3403559" cy="340355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277526">
            <a:off x="-2219727" y="6294386"/>
            <a:ext cx="3403559" cy="340355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296577">
            <a:off x="16562649" y="6207208"/>
            <a:ext cx="2991516" cy="2991516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5922473">
            <a:off x="606598" y="9080845"/>
            <a:ext cx="2991516" cy="2991516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5103422">
            <a:off x="16725117" y="6369676"/>
            <a:ext cx="2666580" cy="26665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277526">
            <a:off x="769066" y="9243313"/>
            <a:ext cx="2666580" cy="2666580"/>
            <a:chOff x="0" y="0"/>
            <a:chExt cx="1913890" cy="191389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296577">
            <a:off x="16105905" y="7457775"/>
            <a:ext cx="3262189" cy="3262189"/>
            <a:chOff x="0" y="0"/>
            <a:chExt cx="1913890" cy="191389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5922473">
            <a:off x="-799638" y="8306100"/>
            <a:ext cx="3262189" cy="3262189"/>
            <a:chOff x="0" y="0"/>
            <a:chExt cx="1913890" cy="191389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name="Group 22" id="22"/>
          <p:cNvGrpSpPr/>
          <p:nvPr/>
        </p:nvGrpSpPr>
        <p:grpSpPr>
          <a:xfrm rot="-296577">
            <a:off x="16153988" y="7498203"/>
            <a:ext cx="3262189" cy="3262189"/>
            <a:chOff x="0" y="0"/>
            <a:chExt cx="1913890" cy="191389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name="Group 24" id="24"/>
          <p:cNvGrpSpPr/>
          <p:nvPr/>
        </p:nvGrpSpPr>
        <p:grpSpPr>
          <a:xfrm rot="5922473">
            <a:off x="-850273" y="8343284"/>
            <a:ext cx="3262189" cy="3262189"/>
            <a:chOff x="0" y="0"/>
            <a:chExt cx="1913890" cy="1913890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name="Group 26" id="26"/>
          <p:cNvGrpSpPr/>
          <p:nvPr/>
        </p:nvGrpSpPr>
        <p:grpSpPr>
          <a:xfrm rot="5103422">
            <a:off x="16331156" y="7675371"/>
            <a:ext cx="2907853" cy="2907853"/>
            <a:chOff x="0" y="0"/>
            <a:chExt cx="1913890" cy="1913890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-10277526">
            <a:off x="-673105" y="8520452"/>
            <a:ext cx="2907853" cy="2907853"/>
            <a:chOff x="0" y="0"/>
            <a:chExt cx="1913890" cy="1913890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3201272" y="-923275"/>
            <a:ext cx="5904665" cy="184655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17937" y="-923275"/>
            <a:ext cx="5904665" cy="184655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 rot="0">
            <a:off x="2617905" y="755058"/>
            <a:ext cx="13052191" cy="8566983"/>
            <a:chOff x="0" y="0"/>
            <a:chExt cx="17402921" cy="11422644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226575" y="1632546"/>
              <a:ext cx="17010392" cy="9517575"/>
              <a:chOff x="0" y="0"/>
              <a:chExt cx="3420621" cy="1913890"/>
            </a:xfrm>
          </p:grpSpPr>
          <p:sp>
            <p:nvSpPr>
              <p:cNvPr name="Freeform 34" id="34"/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420621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name="Picture 35" id="3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7402921" cy="11422644"/>
            </a:xfrm>
            <a:prstGeom prst="rect">
              <a:avLst/>
            </a:prstGeom>
          </p:spPr>
        </p:pic>
        <p:sp>
          <p:nvSpPr>
            <p:cNvPr name="TextBox 36" id="36"/>
            <p:cNvSpPr txBox="true"/>
            <p:nvPr/>
          </p:nvSpPr>
          <p:spPr>
            <a:xfrm rot="0">
              <a:off x="902457" y="2955108"/>
              <a:ext cx="15212548" cy="65879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12582" indent="-306291" lvl="1">
                <a:lnSpc>
                  <a:spcPts val="3972"/>
                </a:lnSpc>
                <a:buFont typeface="Arial"/>
                <a:buChar char="•"/>
              </a:pPr>
              <a:r>
                <a:rPr lang="en-US" sz="2837">
                  <a:solidFill>
                    <a:srgbClr val="000000"/>
                  </a:solidFill>
                  <a:latin typeface="Playfair Display"/>
                </a:rPr>
                <a:t>R. </a:t>
              </a:r>
              <a:r>
                <a:rPr lang="en-US" sz="2837">
                  <a:solidFill>
                    <a:srgbClr val="000000"/>
                  </a:solidFill>
                  <a:latin typeface="Playfair Display"/>
                </a:rPr>
                <a:t>A. ZOROOFI &amp; P.R TABIZI- ‘FOR OPEN AND CLOSED EYE ANALYSIS TO DETECT DROWSINESS’.</a:t>
              </a:r>
            </a:p>
            <a:p>
              <a:pPr marL="612582" indent="-306291" lvl="1">
                <a:lnSpc>
                  <a:spcPts val="3972"/>
                </a:lnSpc>
                <a:buFont typeface="Arial"/>
                <a:buChar char="•"/>
              </a:pPr>
              <a:r>
                <a:rPr lang="en-US" sz="2837">
                  <a:solidFill>
                    <a:srgbClr val="000000"/>
                  </a:solidFill>
                  <a:latin typeface="Playfair Display"/>
                </a:rPr>
                <a:t>R.L HSU AND A.K JAIN - ‘FOR DETECTING THE COLOUR IMAGES OF FACE’.</a:t>
              </a:r>
            </a:p>
            <a:p>
              <a:pPr marL="612582" indent="-306291" lvl="1">
                <a:lnSpc>
                  <a:spcPts val="3972"/>
                </a:lnSpc>
                <a:buFont typeface="Arial"/>
                <a:buChar char="•"/>
              </a:pPr>
              <a:r>
                <a:rPr lang="en-US" sz="2837">
                  <a:solidFill>
                    <a:srgbClr val="000000"/>
                  </a:solidFill>
                  <a:latin typeface="Playfair Display"/>
                </a:rPr>
                <a:t>P.E HART – ‘FOR DETECTING LINES AND CURVES IN THE PICTURE’.</a:t>
              </a:r>
            </a:p>
            <a:p>
              <a:pPr marL="612582" indent="-306291" lvl="1">
                <a:lnSpc>
                  <a:spcPts val="3972"/>
                </a:lnSpc>
                <a:buFont typeface="Arial"/>
                <a:buChar char="•"/>
              </a:pPr>
              <a:r>
                <a:rPr lang="en-US" sz="2837">
                  <a:solidFill>
                    <a:srgbClr val="000000"/>
                  </a:solidFill>
                  <a:latin typeface="Playfair Display"/>
                </a:rPr>
                <a:t>K.C YOWAND – ‘FOR DETECTING HUMAN FACE’. ‘IMAGE VISION’.</a:t>
              </a:r>
            </a:p>
            <a:p>
              <a:pPr marL="612582" indent="-306291" lvl="1">
                <a:lnSpc>
                  <a:spcPts val="3972"/>
                </a:lnSpc>
                <a:buFont typeface="Arial"/>
                <a:buChar char="•"/>
              </a:pPr>
              <a:r>
                <a:rPr lang="en-US" sz="2837">
                  <a:solidFill>
                    <a:srgbClr val="000000"/>
                  </a:solidFill>
                  <a:latin typeface="Playfair Display"/>
                </a:rPr>
                <a:t>N.AHUJA, M.H YANG – ‘DETECTION OF FACES IN THE IMAGE’.</a:t>
              </a:r>
            </a:p>
            <a:p>
              <a:pPr>
                <a:lnSpc>
                  <a:spcPts val="3972"/>
                </a:lnSpc>
              </a:pP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5030159" y="763653"/>
              <a:ext cx="3039675" cy="705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41"/>
                </a:lnSpc>
              </a:pPr>
              <a:r>
                <a:rPr lang="en-US" sz="3172">
                  <a:solidFill>
                    <a:srgbClr val="000000"/>
                  </a:solidFill>
                  <a:latin typeface="Playfair Display Bold"/>
                </a:rPr>
                <a:t>References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0528" y="398388"/>
            <a:ext cx="17519471" cy="9490224"/>
            <a:chOff x="0" y="0"/>
            <a:chExt cx="23359295" cy="1265363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849" r="0" b="1849"/>
            <a:stretch>
              <a:fillRect/>
            </a:stretch>
          </p:blipFill>
          <p:spPr>
            <a:xfrm>
              <a:off x="0" y="0"/>
              <a:ext cx="23359295" cy="12653631"/>
            </a:xfrm>
            <a:prstGeom prst="rect">
              <a:avLst/>
            </a:prstGeom>
          </p:spPr>
        </p:pic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03653" y="4872892"/>
            <a:ext cx="7786346" cy="32118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5813" y="7400270"/>
            <a:ext cx="1358688" cy="164237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216069" y="1402388"/>
            <a:ext cx="1239636" cy="248402"/>
            <a:chOff x="0" y="0"/>
            <a:chExt cx="1652847" cy="33120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31203" cy="331203"/>
              <a:chOff x="0" y="0"/>
              <a:chExt cx="1913890" cy="191389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664779" y="0"/>
              <a:ext cx="331203" cy="331203"/>
              <a:chOff x="0" y="0"/>
              <a:chExt cx="1913890" cy="191389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1321644" y="0"/>
              <a:ext cx="331203" cy="331203"/>
              <a:chOff x="0" y="0"/>
              <a:chExt cx="1913890" cy="191389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37946" y="-1364244"/>
            <a:ext cx="4642708" cy="385766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216069" y="1876522"/>
            <a:ext cx="5787195" cy="130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63"/>
              </a:lnSpc>
            </a:pPr>
            <a:r>
              <a:rPr lang="en-US" sz="4776">
                <a:solidFill>
                  <a:srgbClr val="000000"/>
                </a:solidFill>
                <a:latin typeface="Playfair Display Bold"/>
              </a:rPr>
              <a:t>LIST OF CONTENT</a:t>
            </a:r>
          </a:p>
          <a:p>
            <a:pPr>
              <a:lnSpc>
                <a:spcPts val="5063"/>
              </a:lnSpc>
            </a:pPr>
            <a:r>
              <a:rPr lang="en-US" sz="4776">
                <a:solidFill>
                  <a:srgbClr val="000000"/>
                </a:solidFill>
                <a:latin typeface="Playfair Display Bold"/>
              </a:rPr>
              <a:t>PRESENTATION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6069" y="5114925"/>
            <a:ext cx="2943426" cy="447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FCC287"/>
                </a:solidFill>
                <a:latin typeface="Poppins Bold"/>
              </a:rPr>
              <a:t>CONTENT ONE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16069" y="5738711"/>
            <a:ext cx="2649261" cy="1161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4"/>
              </a:lnSpc>
            </a:pPr>
            <a:r>
              <a:rPr lang="en-US" sz="3367">
                <a:solidFill>
                  <a:srgbClr val="20181C"/>
                </a:solidFill>
                <a:latin typeface="Playfair Display Bold"/>
              </a:rPr>
              <a:t>PROJECT </a:t>
            </a:r>
          </a:p>
          <a:p>
            <a:pPr>
              <a:lnSpc>
                <a:spcPts val="4714"/>
              </a:lnSpc>
            </a:pPr>
            <a:r>
              <a:rPr lang="en-US" sz="3367">
                <a:solidFill>
                  <a:srgbClr val="20181C"/>
                </a:solidFill>
                <a:latin typeface="Playfair Display Bold"/>
              </a:rPr>
              <a:t>OBJECTIVES</a:t>
            </a:r>
            <a:r>
              <a:rPr lang="en-US" sz="3367">
                <a:solidFill>
                  <a:srgbClr val="000000"/>
                </a:solidFill>
                <a:latin typeface="Playfair Display Bold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16069" y="3471461"/>
            <a:ext cx="2943426" cy="150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97"/>
              </a:lnSpc>
            </a:pPr>
            <a:r>
              <a:rPr lang="en-US" sz="9497">
                <a:solidFill>
                  <a:srgbClr val="FCC287"/>
                </a:solidFill>
                <a:latin typeface="Poppins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35800" y="5114925"/>
            <a:ext cx="3080246" cy="447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FCC287"/>
                </a:solidFill>
                <a:latin typeface="Poppins Bold"/>
              </a:rPr>
              <a:t>CONTENT TWO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35800" y="5748236"/>
            <a:ext cx="2680860" cy="47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742">
                <a:solidFill>
                  <a:srgbClr val="000000"/>
                </a:solidFill>
                <a:latin typeface="Playfair Display Bold"/>
              </a:rPr>
              <a:t>DELIVERABLES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35800" y="3471461"/>
            <a:ext cx="2680860" cy="150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97"/>
              </a:lnSpc>
            </a:pPr>
            <a:r>
              <a:rPr lang="en-US" sz="9497">
                <a:solidFill>
                  <a:srgbClr val="FCC287"/>
                </a:solidFill>
                <a:latin typeface="Poppins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54329" y="5114925"/>
            <a:ext cx="3276600" cy="447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FCC287"/>
                </a:solidFill>
                <a:latin typeface="Poppins Bold"/>
              </a:rPr>
              <a:t>CONTENT THREE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54329" y="5629070"/>
            <a:ext cx="2892843" cy="138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5"/>
              </a:lnSpc>
            </a:pPr>
            <a:r>
              <a:rPr lang="en-US" sz="2653">
                <a:solidFill>
                  <a:srgbClr val="000000"/>
                </a:solidFill>
                <a:latin typeface="Playfair Display Bold"/>
              </a:rPr>
              <a:t>Hardware and Software Components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54329" y="3471461"/>
            <a:ext cx="2721682" cy="150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97"/>
              </a:lnSpc>
            </a:pPr>
            <a:r>
              <a:rPr lang="en-US" sz="9497">
                <a:solidFill>
                  <a:srgbClr val="FCC287"/>
                </a:solidFill>
                <a:latin typeface="Poppins Bold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89722" y="5114925"/>
            <a:ext cx="3323897" cy="447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FCC287"/>
                </a:solidFill>
                <a:latin typeface="Poppins Bold"/>
              </a:rPr>
              <a:t>CONTENT FOUR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89722" y="5757761"/>
            <a:ext cx="2849444" cy="1408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5"/>
              </a:lnSpc>
            </a:pPr>
            <a:r>
              <a:rPr lang="en-US" sz="2689">
                <a:solidFill>
                  <a:srgbClr val="000000"/>
                </a:solidFill>
                <a:latin typeface="Playfair Display Bold"/>
              </a:rPr>
              <a:t>Methodology and Experimental Results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89722" y="3471461"/>
            <a:ext cx="2599669" cy="150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97"/>
              </a:lnSpc>
            </a:pPr>
            <a:r>
              <a:rPr lang="en-US" sz="9497">
                <a:solidFill>
                  <a:srgbClr val="FCC287"/>
                </a:solidFill>
                <a:latin typeface="Poppins Bold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5813" y="7400270"/>
            <a:ext cx="1358688" cy="164237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216069" y="1402388"/>
            <a:ext cx="1239636" cy="248402"/>
            <a:chOff x="0" y="0"/>
            <a:chExt cx="1652847" cy="33120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31203" cy="331203"/>
              <a:chOff x="0" y="0"/>
              <a:chExt cx="1913890" cy="191389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664779" y="0"/>
              <a:ext cx="331203" cy="331203"/>
              <a:chOff x="0" y="0"/>
              <a:chExt cx="1913890" cy="191389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1321644" y="0"/>
              <a:ext cx="331203" cy="331203"/>
              <a:chOff x="0" y="0"/>
              <a:chExt cx="1913890" cy="191389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37946" y="-1364244"/>
            <a:ext cx="4642708" cy="385766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216069" y="1876522"/>
            <a:ext cx="5787195" cy="130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63"/>
              </a:lnSpc>
            </a:pPr>
            <a:r>
              <a:rPr lang="en-US" sz="4776">
                <a:solidFill>
                  <a:srgbClr val="000000"/>
                </a:solidFill>
                <a:latin typeface="Playfair Display Bold"/>
              </a:rPr>
              <a:t>LIST OF CONTENT</a:t>
            </a:r>
          </a:p>
          <a:p>
            <a:pPr>
              <a:lnSpc>
                <a:spcPts val="5063"/>
              </a:lnSpc>
            </a:pPr>
            <a:r>
              <a:rPr lang="en-US" sz="4776">
                <a:solidFill>
                  <a:srgbClr val="000000"/>
                </a:solidFill>
                <a:latin typeface="Playfair Display Bold"/>
              </a:rPr>
              <a:t>PRESENTATION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6069" y="5114925"/>
            <a:ext cx="294342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FCC287"/>
                </a:solidFill>
                <a:latin typeface="Poppins Bold"/>
              </a:rPr>
              <a:t>CONTENT FIVE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16069" y="5757761"/>
            <a:ext cx="2649261" cy="496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4"/>
              </a:lnSpc>
            </a:pPr>
            <a:r>
              <a:rPr lang="en-US" sz="2967">
                <a:solidFill>
                  <a:srgbClr val="20181C"/>
                </a:solidFill>
                <a:latin typeface="Playfair Display Bold"/>
              </a:rPr>
              <a:t>Demonstration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16069" y="3471461"/>
            <a:ext cx="2943426" cy="1507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97"/>
              </a:lnSpc>
            </a:pPr>
            <a:r>
              <a:rPr lang="en-US" sz="9497">
                <a:solidFill>
                  <a:srgbClr val="FCC287"/>
                </a:solidFill>
                <a:latin typeface="Poppins 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35800" y="5114925"/>
            <a:ext cx="308024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FCC287"/>
                </a:solidFill>
                <a:latin typeface="Poppins Bold"/>
              </a:rPr>
              <a:t>CONTENT SIX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35800" y="5757761"/>
            <a:ext cx="2680860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layfair Display Bold"/>
              </a:rPr>
              <a:t>Role/</a:t>
            </a: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layfair Display Bold"/>
              </a:rPr>
              <a:t>Contribution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35800" y="3471461"/>
            <a:ext cx="2680860" cy="1507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97"/>
              </a:lnSpc>
            </a:pPr>
            <a:r>
              <a:rPr lang="en-US" sz="9497">
                <a:solidFill>
                  <a:srgbClr val="FCC287"/>
                </a:solidFill>
                <a:latin typeface="Poppins Bold"/>
              </a:rPr>
              <a:t>06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54329" y="5114925"/>
            <a:ext cx="327660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FCC287"/>
                </a:solidFill>
                <a:latin typeface="Poppins Bold"/>
              </a:rPr>
              <a:t>CONTENT SEVEN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54329" y="5638595"/>
            <a:ext cx="2961930" cy="100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4"/>
              </a:lnSpc>
            </a:pPr>
            <a:r>
              <a:rPr lang="en-US" sz="2917">
                <a:solidFill>
                  <a:srgbClr val="000000"/>
                </a:solidFill>
                <a:latin typeface="Playfair Display Bold"/>
              </a:rPr>
              <a:t>Future Scope and  Application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54329" y="3471461"/>
            <a:ext cx="2721682" cy="1507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97"/>
              </a:lnSpc>
            </a:pPr>
            <a:r>
              <a:rPr lang="en-US" sz="9497">
                <a:solidFill>
                  <a:srgbClr val="FCC287"/>
                </a:solidFill>
                <a:latin typeface="Poppins Bold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89722" y="5114925"/>
            <a:ext cx="332389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FCC287"/>
                </a:solidFill>
                <a:latin typeface="Poppins Bold"/>
              </a:rPr>
              <a:t>CONTENT EIGHT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89722" y="5738711"/>
            <a:ext cx="2448224" cy="542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2"/>
              </a:lnSpc>
            </a:pPr>
            <a:r>
              <a:rPr lang="en-US" sz="3137">
                <a:solidFill>
                  <a:srgbClr val="000000"/>
                </a:solidFill>
                <a:latin typeface="Playfair Display Bold"/>
              </a:rPr>
              <a:t>References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89722" y="3471461"/>
            <a:ext cx="2599669" cy="1507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97"/>
              </a:lnSpc>
            </a:pPr>
            <a:r>
              <a:rPr lang="en-US" sz="9497">
                <a:solidFill>
                  <a:srgbClr val="FCC287"/>
                </a:solidFill>
                <a:latin typeface="Poppins Bold"/>
              </a:rPr>
              <a:t>08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68686" y="-257546"/>
            <a:ext cx="6020419" cy="606452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638761" y="2774716"/>
            <a:ext cx="7649239" cy="6483584"/>
            <a:chOff x="0" y="0"/>
            <a:chExt cx="10198985" cy="864477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10673" t="0" r="10673" b="0"/>
            <a:stretch>
              <a:fillRect/>
            </a:stretch>
          </p:blipFill>
          <p:spPr>
            <a:xfrm>
              <a:off x="0" y="0"/>
              <a:ext cx="10198985" cy="8644778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2225518" y="1951323"/>
            <a:ext cx="1239636" cy="248402"/>
            <a:chOff x="0" y="0"/>
            <a:chExt cx="1652847" cy="33120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31203" cy="331203"/>
              <a:chOff x="0" y="0"/>
              <a:chExt cx="1913890" cy="191389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664779" y="0"/>
              <a:ext cx="331203" cy="331203"/>
              <a:chOff x="0" y="0"/>
              <a:chExt cx="1913890" cy="191389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1321644" y="0"/>
              <a:ext cx="331203" cy="331203"/>
              <a:chOff x="0" y="0"/>
              <a:chExt cx="1913890" cy="191389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56734" y="2124591"/>
            <a:ext cx="1638928" cy="106977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225518" y="2375316"/>
            <a:ext cx="4675358" cy="119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1"/>
              </a:lnSpc>
            </a:pPr>
            <a:r>
              <a:rPr lang="en-US" sz="4303">
                <a:solidFill>
                  <a:srgbClr val="000000"/>
                </a:solidFill>
                <a:latin typeface="Poppins Bold"/>
              </a:rPr>
              <a:t>PROJECT</a:t>
            </a:r>
            <a:r>
              <a:rPr lang="en-US" sz="4303">
                <a:solidFill>
                  <a:srgbClr val="000000"/>
                </a:solidFill>
                <a:latin typeface="Arimo Bold"/>
              </a:rPr>
              <a:t> </a:t>
            </a:r>
          </a:p>
          <a:p>
            <a:pPr>
              <a:lnSpc>
                <a:spcPts val="4561"/>
              </a:lnSpc>
            </a:pPr>
            <a:r>
              <a:rPr lang="en-US" sz="4303">
                <a:solidFill>
                  <a:srgbClr val="000000"/>
                </a:solidFill>
                <a:latin typeface="Arimo Bold"/>
              </a:rPr>
              <a:t>OBJECTIVES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25518" y="3807798"/>
            <a:ext cx="7916784" cy="561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3735" indent="-246868" lvl="1">
              <a:lnSpc>
                <a:spcPts val="3201"/>
              </a:lnSpc>
              <a:buFont typeface="Arial"/>
              <a:buChar char="•"/>
            </a:pPr>
            <a:r>
              <a:rPr lang="en-US" sz="2286">
                <a:solidFill>
                  <a:srgbClr val="000000"/>
                </a:solidFill>
                <a:latin typeface="Playfair Display"/>
              </a:rPr>
              <a:t>Through this project, we are trying to reduce accidents happening due to drowsiness.</a:t>
            </a:r>
          </a:p>
          <a:p>
            <a:pPr marL="493735" indent="-246868" lvl="1">
              <a:lnSpc>
                <a:spcPts val="3201"/>
              </a:lnSpc>
              <a:buFont typeface="Arial"/>
              <a:buChar char="•"/>
            </a:pPr>
            <a:r>
              <a:rPr lang="en-US" sz="2286">
                <a:solidFill>
                  <a:srgbClr val="000000"/>
                </a:solidFill>
                <a:latin typeface="Playfair Display"/>
              </a:rPr>
              <a:t>Before the driver has lost all consciousness, the system will detect the early signs of drowsiness and alert them that they are no longer capable of moving safely.</a:t>
            </a:r>
          </a:p>
          <a:p>
            <a:pPr marL="493735" indent="-246868" lvl="1">
              <a:lnSpc>
                <a:spcPts val="3201"/>
              </a:lnSpc>
              <a:buFont typeface="Arial"/>
              <a:buChar char="•"/>
            </a:pPr>
            <a:r>
              <a:rPr lang="en-US" sz="2286">
                <a:solidFill>
                  <a:srgbClr val="000000"/>
                </a:solidFill>
                <a:latin typeface="Playfair Display"/>
              </a:rPr>
              <a:t>However, this system cannot guarantee that the driver will be fully alert and that an accident will not occur. It's just a tool for enhancing driver safety, with a focus on lengthy truck drivers, nighttime drivers, those driving long distances alone, and people who are deprived of sleep.</a:t>
            </a:r>
          </a:p>
          <a:p>
            <a:pPr marL="493735" indent="-246868" lvl="1">
              <a:lnSpc>
                <a:spcPts val="3201"/>
              </a:lnSpc>
              <a:buFont typeface="Arial"/>
              <a:buChar char="•"/>
            </a:pPr>
            <a:r>
              <a:rPr lang="en-US" sz="2286">
                <a:solidFill>
                  <a:srgbClr val="000000"/>
                </a:solidFill>
                <a:latin typeface="Playfair Display"/>
              </a:rPr>
              <a:t>To use a buzzer or an alarm to warn the driver whenever drowsiness is detected. </a:t>
            </a:r>
          </a:p>
          <a:p>
            <a:pPr>
              <a:lnSpc>
                <a:spcPts val="334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70951" y="4462750"/>
            <a:ext cx="1239636" cy="248402"/>
            <a:chOff x="0" y="0"/>
            <a:chExt cx="1652847" cy="33120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331203" cy="331203"/>
              <a:chOff x="0" y="0"/>
              <a:chExt cx="1913890" cy="191389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664779" y="0"/>
              <a:ext cx="331203" cy="331203"/>
              <a:chOff x="0" y="0"/>
              <a:chExt cx="1913890" cy="191389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1321644" y="0"/>
              <a:ext cx="331203" cy="331203"/>
              <a:chOff x="0" y="0"/>
              <a:chExt cx="1913890" cy="191389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68642" y="-2409328"/>
            <a:ext cx="6020419" cy="6064524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8453234" y="0"/>
            <a:ext cx="9834766" cy="6483517"/>
            <a:chOff x="0" y="0"/>
            <a:chExt cx="13113021" cy="864469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0" t="16916" r="0" b="39078"/>
            <a:stretch>
              <a:fillRect/>
            </a:stretch>
          </p:blipFill>
          <p:spPr>
            <a:xfrm>
              <a:off x="0" y="0"/>
              <a:ext cx="13113021" cy="8644690"/>
            </a:xfrm>
            <a:prstGeom prst="rect">
              <a:avLst/>
            </a:prstGeom>
          </p:spPr>
        </p:pic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70951" y="1028700"/>
            <a:ext cx="1961940" cy="1919134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831191" y="7088716"/>
            <a:ext cx="1481957" cy="1481957"/>
            <a:chOff x="0" y="0"/>
            <a:chExt cx="1913890" cy="191389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CC287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413474" y="7108377"/>
            <a:ext cx="1481957" cy="1481957"/>
            <a:chOff x="0" y="0"/>
            <a:chExt cx="1913890" cy="191389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CC287"/>
            </a:solid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14912" y="7316662"/>
            <a:ext cx="714514" cy="1026064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93589" y="7346154"/>
            <a:ext cx="700822" cy="1006403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870951" y="4867693"/>
            <a:ext cx="6314088" cy="85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2"/>
              </a:lnSpc>
            </a:pPr>
            <a:r>
              <a:rPr lang="en-US" sz="5700">
                <a:solidFill>
                  <a:srgbClr val="000000"/>
                </a:solidFill>
                <a:latin typeface="Poppins Bold"/>
              </a:rPr>
              <a:t>DELIVERABLES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93130" y="7164447"/>
            <a:ext cx="421640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FCC287"/>
                </a:solidFill>
                <a:latin typeface="Poppins Bold"/>
              </a:rPr>
              <a:t>ACHIEVEMENT ONE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93130" y="7632109"/>
            <a:ext cx="4095301" cy="178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3"/>
              </a:lnSpc>
            </a:pPr>
            <a:r>
              <a:rPr lang="en-US" sz="2531">
                <a:solidFill>
                  <a:srgbClr val="000000"/>
                </a:solidFill>
                <a:latin typeface="Source Sans Pro"/>
              </a:rPr>
              <a:t>As per discussed,</a:t>
            </a:r>
          </a:p>
          <a:p>
            <a:pPr>
              <a:lnSpc>
                <a:spcPts val="3543"/>
              </a:lnSpc>
            </a:pPr>
            <a:r>
              <a:rPr lang="en-US" sz="2531">
                <a:solidFill>
                  <a:srgbClr val="000000"/>
                </a:solidFill>
                <a:latin typeface="Arimo"/>
              </a:rPr>
              <a:t>We have Submitted the online simulation in the First Sem.</a:t>
            </a:r>
          </a:p>
          <a:p>
            <a:pPr>
              <a:lnSpc>
                <a:spcPts val="3543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375414" y="7184108"/>
            <a:ext cx="469986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FCC287"/>
                </a:solidFill>
                <a:latin typeface="Poppins Bold"/>
              </a:rPr>
              <a:t>ACHIEVEMENT TWO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75414" y="7651770"/>
            <a:ext cx="4886277" cy="976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9"/>
              </a:lnSpc>
            </a:pPr>
            <a:r>
              <a:rPr lang="en-US" sz="2807">
                <a:solidFill>
                  <a:srgbClr val="000000"/>
                </a:solidFill>
                <a:latin typeface="Source Sans Pro"/>
              </a:rPr>
              <a:t>Fully functional/demonstrable prototype has been build by us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905" r="4057" b="899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09693" y="2238012"/>
            <a:ext cx="10335986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Playfair Display Bold"/>
              </a:rPr>
              <a:t>Software Components are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layfair Display"/>
              </a:rPr>
              <a:t>Python – python 3.10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layfair Display"/>
              </a:rPr>
              <a:t>Libraries like Numpy, Dlib, imutils, opencv, Scipy. Etc.</a:t>
            </a:r>
          </a:p>
          <a:p>
            <a:pPr>
              <a:lnSpc>
                <a:spcPts val="47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64375" y="686863"/>
            <a:ext cx="9316637" cy="61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2"/>
              </a:lnSpc>
            </a:pPr>
            <a:r>
              <a:rPr lang="en-US" sz="3651">
                <a:solidFill>
                  <a:srgbClr val="000000"/>
                </a:solidFill>
                <a:latin typeface="Playfair Display Bold Italics"/>
              </a:rPr>
              <a:t>Hardware and Software Components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4375" y="2393360"/>
            <a:ext cx="5396865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Playfair Display Bold"/>
              </a:rPr>
              <a:t>Hardware Components are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layfair Display"/>
              </a:rPr>
              <a:t>Raspberry pi 4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layfair Display"/>
              </a:rPr>
              <a:t>Pi Camera sensor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layfair Display"/>
              </a:rPr>
              <a:t>32 Gb Sd Card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layfair Display"/>
              </a:rPr>
              <a:t>LCD (Display Board) 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layfair Display"/>
              </a:rPr>
              <a:t>Buzzer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layfair Display"/>
              </a:rPr>
              <a:t>Relay Module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layfair Display"/>
              </a:rPr>
              <a:t>Vibration Sensor</a:t>
            </a:r>
          </a:p>
          <a:p>
            <a:pPr algn="just">
              <a:lnSpc>
                <a:spcPts val="4759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54958" y="7510257"/>
            <a:ext cx="2604342" cy="172833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5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49479" y="3886826"/>
            <a:ext cx="2147770" cy="251334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54958" y="2141937"/>
            <a:ext cx="1744889" cy="17448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356233"/>
            <a:ext cx="18288000" cy="4902067"/>
            <a:chOff x="0" y="0"/>
            <a:chExt cx="23618250" cy="633083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618250" cy="6330831"/>
            </a:xfrm>
            <a:custGeom>
              <a:avLst/>
              <a:gdLst/>
              <a:ahLst/>
              <a:cxnLst/>
              <a:rect r="r" b="b" t="t" l="l"/>
              <a:pathLst>
                <a:path h="6330831" w="23618250">
                  <a:moveTo>
                    <a:pt x="0" y="0"/>
                  </a:moveTo>
                  <a:lnTo>
                    <a:pt x="23618250" y="0"/>
                  </a:lnTo>
                  <a:lnTo>
                    <a:pt x="23618250" y="6330831"/>
                  </a:lnTo>
                  <a:lnTo>
                    <a:pt x="0" y="6330831"/>
                  </a:lnTo>
                  <a:close/>
                </a:path>
              </a:pathLst>
            </a:custGeom>
            <a:solidFill>
              <a:srgbClr val="FCC28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800098" y="0"/>
            <a:ext cx="5835443" cy="10287000"/>
            <a:chOff x="0" y="0"/>
            <a:chExt cx="7780591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4934" t="0" r="9976" b="0"/>
            <a:stretch>
              <a:fillRect/>
            </a:stretch>
          </p:blipFill>
          <p:spPr>
            <a:xfrm>
              <a:off x="0" y="0"/>
              <a:ext cx="7780591" cy="13716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8977102" y="1588437"/>
            <a:ext cx="1239636" cy="248402"/>
            <a:chOff x="0" y="0"/>
            <a:chExt cx="1652847" cy="33120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31203" cy="331203"/>
              <a:chOff x="0" y="0"/>
              <a:chExt cx="1913890" cy="191389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64779" y="0"/>
              <a:ext cx="331203" cy="331203"/>
              <a:chOff x="0" y="0"/>
              <a:chExt cx="1913890" cy="191389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1321644" y="0"/>
              <a:ext cx="331203" cy="331203"/>
              <a:chOff x="0" y="0"/>
              <a:chExt cx="1913890" cy="191389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</p:grpSp>
      <p:sp>
        <p:nvSpPr>
          <p:cNvPr name="TextBox 13" id="13"/>
          <p:cNvSpPr txBox="true"/>
          <p:nvPr/>
        </p:nvSpPr>
        <p:spPr>
          <a:xfrm rot="0">
            <a:off x="8798315" y="2066888"/>
            <a:ext cx="5804512" cy="85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2"/>
              </a:lnSpc>
            </a:pPr>
            <a:r>
              <a:rPr lang="en-US" sz="5700">
                <a:solidFill>
                  <a:srgbClr val="000000"/>
                </a:solidFill>
                <a:latin typeface="Poppins Bold"/>
              </a:rPr>
              <a:t>METHODOLOGY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26942" y="-3267994"/>
            <a:ext cx="6020419" cy="606452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913916" y="2500062"/>
            <a:ext cx="1772365" cy="59293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977102" y="4750861"/>
            <a:ext cx="7085577" cy="2720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38752" indent="-419376" lvl="1">
              <a:lnSpc>
                <a:spcPts val="5438"/>
              </a:lnSpc>
              <a:buFont typeface="Arial"/>
              <a:buChar char="•"/>
            </a:pPr>
            <a:r>
              <a:rPr lang="en-US" sz="3884">
                <a:solidFill>
                  <a:srgbClr val="000000"/>
                </a:solidFill>
                <a:latin typeface="Playfair Display"/>
              </a:rPr>
              <a:t>Eye Detection</a:t>
            </a:r>
          </a:p>
          <a:p>
            <a:pPr marL="838752" indent="-419376" lvl="1">
              <a:lnSpc>
                <a:spcPts val="5438"/>
              </a:lnSpc>
              <a:buFont typeface="Arial"/>
              <a:buChar char="•"/>
            </a:pPr>
            <a:r>
              <a:rPr lang="en-US" sz="3884">
                <a:solidFill>
                  <a:srgbClr val="000000"/>
                </a:solidFill>
                <a:latin typeface="Playfair Display"/>
              </a:rPr>
              <a:t>Recognition of eye’s state</a:t>
            </a:r>
          </a:p>
          <a:p>
            <a:pPr marL="838752" indent="-419376" lvl="1">
              <a:lnSpc>
                <a:spcPts val="5438"/>
              </a:lnSpc>
              <a:buFont typeface="Arial"/>
              <a:buChar char="•"/>
            </a:pPr>
            <a:r>
              <a:rPr lang="en-US" sz="3884">
                <a:solidFill>
                  <a:srgbClr val="000000"/>
                </a:solidFill>
                <a:latin typeface="Playfair Display"/>
              </a:rPr>
              <a:t>Eye state determination</a:t>
            </a:r>
          </a:p>
          <a:p>
            <a:pPr marL="838752" indent="-419376" lvl="1">
              <a:lnSpc>
                <a:spcPts val="5438"/>
              </a:lnSpc>
              <a:buFont typeface="Arial"/>
              <a:buChar char="•"/>
            </a:pPr>
            <a:r>
              <a:rPr lang="en-US" sz="3884">
                <a:solidFill>
                  <a:srgbClr val="000000"/>
                </a:solidFill>
                <a:latin typeface="Playfair Display"/>
              </a:rPr>
              <a:t>Drowsiness detection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69075"/>
            <a:ext cx="13576821" cy="5717925"/>
            <a:chOff x="0" y="0"/>
            <a:chExt cx="17533943" cy="738448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7533944" cy="7384480"/>
            </a:xfrm>
            <a:custGeom>
              <a:avLst/>
              <a:gdLst/>
              <a:ahLst/>
              <a:cxnLst/>
              <a:rect r="r" b="b" t="t" l="l"/>
              <a:pathLst>
                <a:path h="7384480" w="17533944">
                  <a:moveTo>
                    <a:pt x="0" y="0"/>
                  </a:moveTo>
                  <a:lnTo>
                    <a:pt x="17533944" y="0"/>
                  </a:lnTo>
                  <a:lnTo>
                    <a:pt x="17533944" y="7384480"/>
                  </a:lnTo>
                  <a:lnTo>
                    <a:pt x="0" y="7384480"/>
                  </a:lnTo>
                  <a:close/>
                </a:path>
              </a:pathLst>
            </a:custGeom>
            <a:solidFill>
              <a:srgbClr val="FCC287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64980" y="5042818"/>
            <a:ext cx="6020419" cy="606452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988207" y="1703490"/>
            <a:ext cx="1239636" cy="248402"/>
            <a:chOff x="0" y="0"/>
            <a:chExt cx="1652847" cy="33120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31203" cy="331203"/>
              <a:chOff x="0" y="0"/>
              <a:chExt cx="1913890" cy="191389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664779" y="0"/>
              <a:ext cx="331203" cy="331203"/>
              <a:chOff x="0" y="0"/>
              <a:chExt cx="1913890" cy="191389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1321644" y="0"/>
              <a:ext cx="331203" cy="331203"/>
              <a:chOff x="0" y="0"/>
              <a:chExt cx="1913890" cy="191389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970392" y="655323"/>
            <a:ext cx="1144054" cy="746755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028700" y="5374809"/>
            <a:ext cx="4065751" cy="4106458"/>
            <a:chOff x="0" y="0"/>
            <a:chExt cx="5421001" cy="5475277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6"/>
            <a:srcRect l="10695" t="0" r="10695" b="0"/>
            <a:stretch>
              <a:fillRect/>
            </a:stretch>
          </p:blipFill>
          <p:spPr>
            <a:xfrm>
              <a:off x="0" y="0"/>
              <a:ext cx="5421001" cy="5475277"/>
            </a:xfrm>
            <a:prstGeom prst="rect">
              <a:avLst/>
            </a:prstGeom>
          </p:spPr>
        </p:pic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882284" y="1028700"/>
            <a:ext cx="7819580" cy="620079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997732" y="2156058"/>
            <a:ext cx="5636025" cy="59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8"/>
              </a:lnSpc>
            </a:pPr>
            <a:r>
              <a:rPr lang="en-US" sz="4300">
                <a:solidFill>
                  <a:srgbClr val="000000"/>
                </a:solidFill>
                <a:latin typeface="Playfair Display Bold"/>
              </a:rPr>
              <a:t>1.EYE DETECTION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46575" y="7162815"/>
            <a:ext cx="4899190" cy="231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4339" indent="-357170" lvl="1">
              <a:lnSpc>
                <a:spcPts val="4632"/>
              </a:lnSpc>
              <a:buFont typeface="Arial"/>
              <a:buChar char="•"/>
            </a:pPr>
            <a:r>
              <a:rPr lang="en-US" sz="3308">
                <a:solidFill>
                  <a:srgbClr val="000000"/>
                </a:solidFill>
                <a:latin typeface="Open Sans Light"/>
              </a:rPr>
              <a:t>Dlib Library</a:t>
            </a:r>
          </a:p>
          <a:p>
            <a:pPr marL="714339" indent="-357170" lvl="1">
              <a:lnSpc>
                <a:spcPts val="4632"/>
              </a:lnSpc>
              <a:buFont typeface="Arial"/>
              <a:buChar char="•"/>
            </a:pPr>
            <a:r>
              <a:rPr lang="en-US" sz="3308">
                <a:solidFill>
                  <a:srgbClr val="000000"/>
                </a:solidFill>
                <a:latin typeface="Open Sans Light"/>
              </a:rPr>
              <a:t>68 landmark detector </a:t>
            </a:r>
          </a:p>
          <a:p>
            <a:pPr marL="714339" indent="-357170" lvl="1">
              <a:lnSpc>
                <a:spcPts val="4632"/>
              </a:lnSpc>
              <a:buFont typeface="Arial"/>
              <a:buChar char="•"/>
            </a:pPr>
            <a:r>
              <a:rPr lang="en-US" sz="3308">
                <a:solidFill>
                  <a:srgbClr val="000000"/>
                </a:solidFill>
                <a:latin typeface="Open Sans Light"/>
              </a:rPr>
              <a:t>Euclidean distance</a:t>
            </a:r>
          </a:p>
          <a:p>
            <a:pPr algn="ctr">
              <a:lnSpc>
                <a:spcPts val="4632"/>
              </a:lnSpc>
            </a:pPr>
            <a:r>
              <a:rPr lang="en-US" sz="3308">
                <a:solidFill>
                  <a:srgbClr val="000000"/>
                </a:solidFill>
                <a:latin typeface="Open Sans Light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416414" y="8640499"/>
            <a:ext cx="4498995" cy="4498995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2729"/>
            </a:solidFill>
          </p:spPr>
        </p:sp>
      </p:grpSp>
      <p:grpSp>
        <p:nvGrpSpPr>
          <p:cNvPr name="Group 4" id="4"/>
          <p:cNvGrpSpPr/>
          <p:nvPr/>
        </p:nvGrpSpPr>
        <p:grpSpPr>
          <a:xfrm rot="8100000">
            <a:off x="-172076" y="8884837"/>
            <a:ext cx="4010319" cy="4010319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526343" y="9408330"/>
            <a:ext cx="4906065" cy="4906065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-2526343" y="9502809"/>
            <a:ext cx="4906065" cy="4906065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8100000">
            <a:off x="-2259897" y="9769255"/>
            <a:ext cx="4373173" cy="4373173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1239033" y="9090963"/>
            <a:ext cx="7649075" cy="2392074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-1348186" y="0"/>
            <a:ext cx="9828981" cy="10016161"/>
            <a:chOff x="0" y="0"/>
            <a:chExt cx="13105308" cy="13354882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027225" cy="8086033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11104602" y="11354176"/>
              <a:ext cx="1811584" cy="2189827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8"/>
            <a:srcRect l="423" t="0" r="0" b="0"/>
            <a:stretch>
              <a:fillRect/>
            </a:stretch>
          </p:blipFill>
          <p:spPr>
            <a:xfrm flipH="false" flipV="false" rot="0">
              <a:off x="4827121" y="448038"/>
              <a:ext cx="7546130" cy="12478517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8849534" y="2723535"/>
            <a:ext cx="8616386" cy="3593828"/>
            <a:chOff x="0" y="0"/>
            <a:chExt cx="11488515" cy="479177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374386" y="3345248"/>
              <a:ext cx="331203" cy="331203"/>
              <a:chOff x="0" y="0"/>
              <a:chExt cx="1913890" cy="191389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1039165" y="3345248"/>
              <a:ext cx="331203" cy="331203"/>
              <a:chOff x="0" y="0"/>
              <a:chExt cx="1913890" cy="191389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1696030" y="3345248"/>
              <a:ext cx="331203" cy="331203"/>
              <a:chOff x="0" y="0"/>
              <a:chExt cx="1913890" cy="191389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374386" y="3743126"/>
              <a:ext cx="11114129" cy="1048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39"/>
                </a:lnSpc>
              </a:pPr>
              <a:r>
                <a:rPr lang="en-US" sz="5509">
                  <a:solidFill>
                    <a:srgbClr val="000000"/>
                  </a:solidFill>
                  <a:latin typeface="Playfair Display Bold"/>
                </a:rPr>
                <a:t>Flow Chart of the Process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85725"/>
              <a:ext cx="9532469" cy="992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03"/>
                </a:lnSpc>
              </a:pPr>
              <a:r>
                <a:rPr lang="en-US" sz="4502">
                  <a:solidFill>
                    <a:srgbClr val="000000"/>
                  </a:solidFill>
                  <a:latin typeface="Playfair Display Bold"/>
                </a:rPr>
                <a:t>2.Recognition of eye’s state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DAFA9luJvYA</dc:identifier>
  <dcterms:modified xsi:type="dcterms:W3CDTF">2011-08-01T06:04:30Z</dcterms:modified>
  <cp:revision>1</cp:revision>
  <dc:title>Detection of Drowsiness of driver’s face Through IOT</dc:title>
</cp:coreProperties>
</file>